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678" r:id="rId4"/>
    <p:sldMasterId id="2147483690" r:id="rId5"/>
    <p:sldMasterId id="2147483692" r:id="rId6"/>
  </p:sldMasterIdLst>
  <p:notesMasterIdLst>
    <p:notesMasterId r:id="rId19"/>
  </p:notesMasterIdLst>
  <p:handoutMasterIdLst>
    <p:handoutMasterId r:id="rId20"/>
  </p:handoutMasterIdLst>
  <p:sldIdLst>
    <p:sldId id="725" r:id="rId7"/>
    <p:sldId id="1223" r:id="rId8"/>
    <p:sldId id="1273" r:id="rId9"/>
    <p:sldId id="1272" r:id="rId10"/>
    <p:sldId id="1275" r:id="rId11"/>
    <p:sldId id="1265" r:id="rId12"/>
    <p:sldId id="1274" r:id="rId13"/>
    <p:sldId id="876" r:id="rId14"/>
    <p:sldId id="1225" r:id="rId15"/>
    <p:sldId id="1268" r:id="rId16"/>
    <p:sldId id="1270" r:id="rId17"/>
    <p:sldId id="1271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D93"/>
    <a:srgbClr val="09394B"/>
    <a:srgbClr val="3E92B6"/>
    <a:srgbClr val="479DC0"/>
    <a:srgbClr val="E56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74224" autoAdjust="0"/>
  </p:normalViewPr>
  <p:slideViewPr>
    <p:cSldViewPr snapToGrid="0" snapToObjects="1">
      <p:cViewPr varScale="1">
        <p:scale>
          <a:sx n="48" d="100"/>
          <a:sy n="48" d="100"/>
        </p:scale>
        <p:origin x="64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331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87455" cy="483648"/>
          </a:xfrm>
          <a:prstGeom prst="rect">
            <a:avLst/>
          </a:prstGeom>
        </p:spPr>
        <p:txBody>
          <a:bodyPr vert="horz" lIns="96986" tIns="48493" rIns="96986" bIns="4849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6511" y="2"/>
            <a:ext cx="3187455" cy="483648"/>
          </a:xfrm>
          <a:prstGeom prst="rect">
            <a:avLst/>
          </a:prstGeom>
        </p:spPr>
        <p:txBody>
          <a:bodyPr vert="horz" lIns="96986" tIns="48493" rIns="96986" bIns="48493" rtlCol="0"/>
          <a:lstStyle>
            <a:lvl1pPr algn="r">
              <a:defRPr sz="1300"/>
            </a:lvl1pPr>
          </a:lstStyle>
          <a:p>
            <a:fld id="{8797C53F-DA5C-4379-BE42-4974F6A1594B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55841"/>
            <a:ext cx="3187455" cy="483647"/>
          </a:xfrm>
          <a:prstGeom prst="rect">
            <a:avLst/>
          </a:prstGeom>
        </p:spPr>
        <p:txBody>
          <a:bodyPr vert="horz" lIns="96986" tIns="48493" rIns="96986" bIns="4849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6511" y="9155841"/>
            <a:ext cx="3187455" cy="483647"/>
          </a:xfrm>
          <a:prstGeom prst="rect">
            <a:avLst/>
          </a:prstGeom>
        </p:spPr>
        <p:txBody>
          <a:bodyPr vert="horz" lIns="96986" tIns="48493" rIns="96986" bIns="48493" rtlCol="0" anchor="b"/>
          <a:lstStyle>
            <a:lvl1pPr algn="r">
              <a:defRPr sz="1300"/>
            </a:lvl1pPr>
          </a:lstStyle>
          <a:p>
            <a:fld id="{4907BEBB-FC42-40E6-83B5-F86EACB49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9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87455" cy="483648"/>
          </a:xfrm>
          <a:prstGeom prst="rect">
            <a:avLst/>
          </a:prstGeom>
        </p:spPr>
        <p:txBody>
          <a:bodyPr vert="horz" lIns="96986" tIns="48493" rIns="96986" bIns="4849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66511" y="2"/>
            <a:ext cx="3187455" cy="483648"/>
          </a:xfrm>
          <a:prstGeom prst="rect">
            <a:avLst/>
          </a:prstGeom>
        </p:spPr>
        <p:txBody>
          <a:bodyPr vert="horz" lIns="96986" tIns="48493" rIns="96986" bIns="48493" rtlCol="0"/>
          <a:lstStyle>
            <a:lvl1pPr algn="r">
              <a:defRPr sz="1300"/>
            </a:lvl1pPr>
          </a:lstStyle>
          <a:p>
            <a:fld id="{FB30EF34-4C70-774A-A8EB-1C951437EAC2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5813" y="1203325"/>
            <a:ext cx="5783262" cy="3254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86" tIns="48493" rIns="96986" bIns="4849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568" y="4639006"/>
            <a:ext cx="5884532" cy="3795547"/>
          </a:xfrm>
          <a:prstGeom prst="rect">
            <a:avLst/>
          </a:prstGeom>
        </p:spPr>
        <p:txBody>
          <a:bodyPr vert="horz" lIns="96986" tIns="48493" rIns="96986" bIns="484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55841"/>
            <a:ext cx="3187455" cy="483647"/>
          </a:xfrm>
          <a:prstGeom prst="rect">
            <a:avLst/>
          </a:prstGeom>
        </p:spPr>
        <p:txBody>
          <a:bodyPr vert="horz" lIns="96986" tIns="48493" rIns="96986" bIns="4849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6511" y="9155841"/>
            <a:ext cx="3187455" cy="483647"/>
          </a:xfrm>
          <a:prstGeom prst="rect">
            <a:avLst/>
          </a:prstGeom>
        </p:spPr>
        <p:txBody>
          <a:bodyPr vert="horz" lIns="96986" tIns="48493" rIns="96986" bIns="48493" rtlCol="0" anchor="b"/>
          <a:lstStyle>
            <a:lvl1pPr algn="r">
              <a:defRPr sz="1300"/>
            </a:lvl1pPr>
          </a:lstStyle>
          <a:p>
            <a:fld id="{E6B56840-0480-0546-BA73-32AFF84F1B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3" indent="-17667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6840-0480-0546-BA73-32AFF84F1B7B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6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6840-0480-0546-BA73-32AFF84F1B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0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6840-0480-0546-BA73-32AFF84F1B7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1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6840-0480-0546-BA73-32AFF84F1B7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3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6840-0480-0546-BA73-32AFF84F1B7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4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656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6840-0480-0546-BA73-32AFF84F1B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09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6840-0480-0546-BA73-32AFF84F1B7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2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2" cy="6862763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4995330" y="-994834"/>
            <a:ext cx="8847665" cy="8847665"/>
          </a:xfrm>
          <a:prstGeom prst="ellipse">
            <a:avLst/>
          </a:prstGeom>
          <a:solidFill>
            <a:srgbClr val="09394B">
              <a:alpha val="76000"/>
            </a:srgbClr>
          </a:solidFill>
          <a:ln w="57150" cmpd="sng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020115" y="1578906"/>
            <a:ext cx="5939052" cy="1490261"/>
          </a:xfrm>
        </p:spPr>
        <p:txBody>
          <a:bodyPr anchor="b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020115" y="3402669"/>
            <a:ext cx="4986552" cy="889145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White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1" y="290068"/>
            <a:ext cx="2036741" cy="23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1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54413-2DB3-5147-8939-DB2DC39215D6}" type="datetime1">
              <a:rPr lang="en-US" smtClean="0">
                <a:solidFill>
                  <a:prstClr val="black"/>
                </a:solidFill>
                <a:latin typeface="Calibri"/>
              </a:rPr>
              <a:pPr/>
              <a:t>3/2/2021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42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26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egoe UI Light" pitchFamily="34" charset="0"/>
              </a:defRPr>
            </a:lvl1pPr>
            <a:lvl2pPr marL="281620" indent="0">
              <a:buNone/>
              <a:defRPr/>
            </a:lvl2pPr>
            <a:lvl3pPr marL="588363" indent="0">
              <a:buNone/>
              <a:defRPr/>
            </a:lvl3pPr>
            <a:lvl4pPr marL="869983" indent="0">
              <a:buNone/>
              <a:defRPr/>
            </a:lvl4pPr>
            <a:lvl5pPr marL="1105327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1087896"/>
            <a:endParaRPr lang="en-US">
              <a:solidFill>
                <a:srgbClr val="505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7896"/>
            <a:fld id="{FAADACFB-7C71-4E89-89D2-7BBA40B7BFA9}" type="slidenum">
              <a:rPr lang="en-US" smtClean="0">
                <a:solidFill>
                  <a:srgbClr val="505050"/>
                </a:solidFill>
              </a:rPr>
              <a:pPr defTabSz="1087896"/>
              <a:t>‹#›</a:t>
            </a:fld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0183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0AF6-EECE-4648-A7B9-7A70D9E847B9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771-BD86-3948-BC08-238EBAD1D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86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207200" y="470410"/>
            <a:ext cx="1522404" cy="326167"/>
          </a:xfrm>
          <a:prstGeom prst="rect">
            <a:avLst/>
          </a:prstGeom>
        </p:spPr>
      </p:pic>
      <p:pic>
        <p:nvPicPr>
          <p:cNvPr id="12" name="Picture 11" descr="MS_TWC_cornerstone-tile_Blue288_RGB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02" y="291102"/>
            <a:ext cx="1792850" cy="1793104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94" y="4504850"/>
            <a:ext cx="8964248" cy="116708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255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sz="2255" dirty="0"/>
              <a:t>Speaker Name goes here</a:t>
            </a:r>
          </a:p>
          <a:p>
            <a:r>
              <a:rPr lang="en-US" sz="2255" dirty="0"/>
              <a:t>Title goes here</a:t>
            </a:r>
          </a:p>
          <a:p>
            <a:r>
              <a:rPr lang="en-US" sz="2255" dirty="0"/>
              <a:t>Speaker’s group name goes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1" y="2711766"/>
            <a:ext cx="8964151" cy="1794808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269301" y="2084187"/>
            <a:ext cx="8964151" cy="62758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Group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2773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207200" y="470410"/>
            <a:ext cx="1522404" cy="326167"/>
          </a:xfrm>
          <a:prstGeom prst="rect">
            <a:avLst/>
          </a:prstGeom>
        </p:spPr>
      </p:pic>
      <p:pic>
        <p:nvPicPr>
          <p:cNvPr id="12" name="Picture 11" descr="MS_TWC_cornerstone-tile_Blue288_RGB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02" y="291102"/>
            <a:ext cx="1792850" cy="1793104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94" y="4504850"/>
            <a:ext cx="8964248" cy="116708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255" spc="0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sz="2255" dirty="0"/>
              <a:t>Speaker Name goes here</a:t>
            </a:r>
          </a:p>
          <a:p>
            <a:r>
              <a:rPr lang="en-US" sz="2255" dirty="0"/>
              <a:t>Title goes here</a:t>
            </a:r>
          </a:p>
          <a:p>
            <a:r>
              <a:rPr lang="en-US" sz="2255" dirty="0"/>
              <a:t>Speaker’s group name goes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1" y="2711766"/>
            <a:ext cx="8964151" cy="1794808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269301" y="2084187"/>
            <a:ext cx="8964151" cy="62758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Group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41346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207200" y="470410"/>
            <a:ext cx="1522404" cy="326167"/>
          </a:xfrm>
          <a:prstGeom prst="rect">
            <a:avLst/>
          </a:prstGeom>
        </p:spPr>
      </p:pic>
      <p:pic>
        <p:nvPicPr>
          <p:cNvPr id="12" name="Picture 11" descr="MS_TWC_cornerstone-tile_Blue288_RGB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02" y="291102"/>
            <a:ext cx="1792850" cy="1793104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94" y="4504850"/>
            <a:ext cx="8964248" cy="116708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255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255" dirty="0"/>
              <a:t>Speaker Name goes here</a:t>
            </a:r>
          </a:p>
          <a:p>
            <a:r>
              <a:rPr lang="en-US" sz="2255" dirty="0"/>
              <a:t>Title goes here</a:t>
            </a:r>
          </a:p>
          <a:p>
            <a:r>
              <a:rPr lang="en-US" sz="2255" dirty="0"/>
              <a:t>Speaker’s group name goes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1" y="2711766"/>
            <a:ext cx="8964151" cy="1794808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269301" y="2084187"/>
            <a:ext cx="8964151" cy="62758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42399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rgbClr val="00D8C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207200" y="470410"/>
            <a:ext cx="1522404" cy="326167"/>
          </a:xfrm>
          <a:prstGeom prst="rect">
            <a:avLst/>
          </a:prstGeom>
        </p:spPr>
      </p:pic>
      <p:pic>
        <p:nvPicPr>
          <p:cNvPr id="12" name="Picture 11" descr="MS_TWC_cornerstone-tile_Blue288_RGB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02" y="291102"/>
            <a:ext cx="1792850" cy="1793104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94" y="4504850"/>
            <a:ext cx="8964248" cy="116708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255" spc="0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sz="2255" dirty="0"/>
              <a:t>Speaker Name goes here</a:t>
            </a:r>
          </a:p>
          <a:p>
            <a:r>
              <a:rPr lang="en-US" sz="2255" dirty="0"/>
              <a:t>Title goes here</a:t>
            </a:r>
          </a:p>
          <a:p>
            <a:r>
              <a:rPr lang="en-US" sz="2255" dirty="0"/>
              <a:t>Speaker’s group name goes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1" y="2711766"/>
            <a:ext cx="8964151" cy="1794808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269301" y="2084187"/>
            <a:ext cx="8964151" cy="62758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Group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4829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898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36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64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530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4990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6556"/>
          </a:xfrm>
        </p:spPr>
        <p:txBody>
          <a:bodyPr>
            <a:spAutoFit/>
          </a:bodyPr>
          <a:lstStyle>
            <a:lvl1pPr>
              <a:defRPr>
                <a:solidFill>
                  <a:srgbClr val="00BCF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9794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rgbClr val="00BCF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rgbClr val="00BCF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161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9982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1130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29">
                <a:solidFill>
                  <a:srgbClr val="00BCF2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29">
                <a:solidFill>
                  <a:srgbClr val="00BCF2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4748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150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1"/>
            <a:ext cx="12192001" cy="685799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50" y="6061422"/>
            <a:ext cx="1522404" cy="326167"/>
          </a:xfrm>
          <a:prstGeom prst="rect">
            <a:avLst/>
          </a:prstGeom>
        </p:spPr>
      </p:pic>
      <p:pic>
        <p:nvPicPr>
          <p:cNvPr id="12" name="Picture 11" descr="MS_TWC_cornerstone-tile_Blue288_RGB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02" y="291102"/>
            <a:ext cx="1792850" cy="1793104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94" y="4504850"/>
            <a:ext cx="7171399" cy="116708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255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sz="2255" dirty="0"/>
              <a:t>Speaker Name goes here</a:t>
            </a:r>
          </a:p>
          <a:p>
            <a:r>
              <a:rPr lang="en-US" sz="2255" dirty="0"/>
              <a:t>Title goes here</a:t>
            </a:r>
          </a:p>
          <a:p>
            <a:r>
              <a:rPr lang="en-US" sz="2255" dirty="0"/>
              <a:t>Speaker’s group name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1" y="2711766"/>
            <a:ext cx="7171321" cy="1794808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269301" y="2084187"/>
            <a:ext cx="7171321" cy="62758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Group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35817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004"/>
            <a:ext cx="12192000" cy="689200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rot="10800000" flipH="1">
            <a:off x="0" y="2084186"/>
            <a:ext cx="6633849" cy="477381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8000">
                <a:schemeClr val="tx1">
                  <a:alpha val="0"/>
                </a:schemeClr>
              </a:gs>
            </a:gsLst>
            <a:lin ang="43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 dirty="0"/>
          </a:p>
        </p:txBody>
      </p:sp>
      <p:pic>
        <p:nvPicPr>
          <p:cNvPr id="17" name="Picture 16" descr="MSFT_logo_rgb_C-Gray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7" y="5861416"/>
            <a:ext cx="1949543" cy="71722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 descr="MS_TWC_cornerstone-tile_Blue288_RGB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02" y="291102"/>
            <a:ext cx="1792850" cy="1793104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94" y="4504850"/>
            <a:ext cx="7171399" cy="116708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255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sz="2255" dirty="0"/>
              <a:t>Speaker Name goes here</a:t>
            </a:r>
          </a:p>
          <a:p>
            <a:r>
              <a:rPr lang="en-US" sz="2255" dirty="0"/>
              <a:t>Title goes here</a:t>
            </a:r>
          </a:p>
          <a:p>
            <a:r>
              <a:rPr lang="en-US" sz="2255" dirty="0"/>
              <a:t>Speaker’s group name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1" y="2711766"/>
            <a:ext cx="7171321" cy="1794808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269301" y="2084187"/>
            <a:ext cx="7171321" cy="62758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Group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79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004"/>
            <a:ext cx="12192000" cy="689200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rot="10800000" flipH="1">
            <a:off x="-1" y="1635915"/>
            <a:ext cx="12908755" cy="522208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8000">
                <a:schemeClr val="tx1">
                  <a:alpha val="0"/>
                </a:schemeClr>
              </a:gs>
            </a:gsLst>
            <a:lin ang="43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 dirty="0"/>
          </a:p>
        </p:txBody>
      </p:sp>
      <p:pic>
        <p:nvPicPr>
          <p:cNvPr id="17" name="Picture 16" descr="MSFT_logo_rgb_C-Gray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7" y="5861416"/>
            <a:ext cx="1949543" cy="71722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 descr="MS_TWC_cornerstone-tile_Blue288_RGB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02" y="291102"/>
            <a:ext cx="1792850" cy="1793104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94" y="4504850"/>
            <a:ext cx="7171399" cy="116708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255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sz="2255" dirty="0"/>
              <a:t>Speaker Name goes here</a:t>
            </a:r>
          </a:p>
          <a:p>
            <a:r>
              <a:rPr lang="en-US" sz="2255" dirty="0"/>
              <a:t>Title goes here</a:t>
            </a:r>
          </a:p>
          <a:p>
            <a:r>
              <a:rPr lang="en-US" sz="2255" dirty="0"/>
              <a:t>Speaker’s group name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1" y="2711766"/>
            <a:ext cx="7171321" cy="1794808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269301" y="2084187"/>
            <a:ext cx="7171321" cy="62758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Group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4608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93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443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4004"/>
            <a:ext cx="12192000" cy="689200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0800000" flipH="1">
            <a:off x="0" y="2084186"/>
            <a:ext cx="6633849" cy="477381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8000">
                <a:schemeClr val="tx1">
                  <a:alpha val="0"/>
                </a:schemeClr>
              </a:gs>
            </a:gsLst>
            <a:lin ang="43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 dirty="0"/>
          </a:p>
        </p:txBody>
      </p:sp>
      <p:pic>
        <p:nvPicPr>
          <p:cNvPr id="21" name="Picture 20" descr="MSFT_logo_rgb_C-Gray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7" y="5861416"/>
            <a:ext cx="1949543" cy="71722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 descr="MS_TWC_cornerstone-tile_Blue288_RGB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02" y="291102"/>
            <a:ext cx="1792850" cy="1793104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94" y="4504850"/>
            <a:ext cx="7171399" cy="116708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255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sz="2255" dirty="0"/>
              <a:t>Speaker Name goes here</a:t>
            </a:r>
          </a:p>
          <a:p>
            <a:r>
              <a:rPr lang="en-US" sz="2255" dirty="0"/>
              <a:t>Title goes here</a:t>
            </a:r>
          </a:p>
          <a:p>
            <a:r>
              <a:rPr lang="en-US" sz="2255" dirty="0"/>
              <a:t>Speaker’s group name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1" y="2711766"/>
            <a:ext cx="7171321" cy="1794808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269301" y="2084187"/>
            <a:ext cx="7171321" cy="62758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Group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2583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4004"/>
            <a:ext cx="12192000" cy="689200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rot="10800000" flipH="1">
            <a:off x="0" y="2084186"/>
            <a:ext cx="6633849" cy="477381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8000">
                <a:schemeClr val="tx1">
                  <a:alpha val="0"/>
                </a:schemeClr>
              </a:gs>
            </a:gsLst>
            <a:lin ang="43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69239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 descr="MS_TWC_cornerstone-tile_Blue288_RGB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02" y="291102"/>
            <a:ext cx="1792850" cy="1793104"/>
          </a:xfrm>
          <a:prstGeom prst="rect">
            <a:avLst/>
          </a:prstGeom>
        </p:spPr>
      </p:pic>
      <p:pic>
        <p:nvPicPr>
          <p:cNvPr id="15" name="Picture 14" descr="MSFT_logo_rgb_C-Gray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7" y="5861416"/>
            <a:ext cx="1949543" cy="717228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94" y="4504850"/>
            <a:ext cx="7171399" cy="116708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255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sz="2255" dirty="0"/>
              <a:t>Speaker Name goes here</a:t>
            </a:r>
          </a:p>
          <a:p>
            <a:r>
              <a:rPr lang="en-US" sz="2255" dirty="0"/>
              <a:t>Title goes here</a:t>
            </a:r>
          </a:p>
          <a:p>
            <a:r>
              <a:rPr lang="en-US" sz="2255" dirty="0"/>
              <a:t>Speaker’s group name goes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1" y="2711766"/>
            <a:ext cx="7171321" cy="1794808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269301" y="2084187"/>
            <a:ext cx="7171321" cy="62758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Group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0050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6"/>
          <a:stretch/>
        </p:blipFill>
        <p:spPr>
          <a:xfrm flipH="1">
            <a:off x="-2" y="-34004"/>
            <a:ext cx="12192001" cy="689200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 flipH="1">
            <a:off x="0" y="739373"/>
            <a:ext cx="9860943" cy="61186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8000">
                <a:schemeClr val="tx1">
                  <a:alpha val="0"/>
                </a:schemeClr>
              </a:gs>
            </a:gsLst>
            <a:lin ang="43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 dirty="0"/>
          </a:p>
        </p:txBody>
      </p:sp>
      <p:pic>
        <p:nvPicPr>
          <p:cNvPr id="16" name="Picture 15" descr="MSFT_logo_rgb_C-Gray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7" y="5861416"/>
            <a:ext cx="1949543" cy="71722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 descr="MS_TWC_cornerstone-tile_Blue288_RGB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02" y="291102"/>
            <a:ext cx="1792850" cy="1793104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94" y="4504850"/>
            <a:ext cx="7171399" cy="116708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255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sz="2255" dirty="0"/>
              <a:t>Speaker Name goes here</a:t>
            </a:r>
          </a:p>
          <a:p>
            <a:r>
              <a:rPr lang="en-US" sz="2255" dirty="0"/>
              <a:t>Title goes here</a:t>
            </a:r>
          </a:p>
          <a:p>
            <a:r>
              <a:rPr lang="en-US" sz="2255" dirty="0"/>
              <a:t>Speaker’s group name goes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1" y="2711766"/>
            <a:ext cx="7171321" cy="1794808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269301" y="2084187"/>
            <a:ext cx="7171321" cy="62758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Group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9322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2" y="-34004"/>
            <a:ext cx="12191999" cy="6892004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 rot="10800000" flipH="1">
            <a:off x="0" y="2084186"/>
            <a:ext cx="6633849" cy="477381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8000">
                <a:schemeClr val="tx1">
                  <a:alpha val="0"/>
                </a:schemeClr>
              </a:gs>
            </a:gsLst>
            <a:lin ang="43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69239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 descr="MS_TWC_cornerstone-tile_Blue288_RGB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02" y="291102"/>
            <a:ext cx="1792850" cy="1793104"/>
          </a:xfrm>
          <a:prstGeom prst="rect">
            <a:avLst/>
          </a:prstGeom>
        </p:spPr>
      </p:pic>
      <p:pic>
        <p:nvPicPr>
          <p:cNvPr id="17" name="Picture 16" descr="MSFT_logo_rgb_C-Gray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7" y="5861416"/>
            <a:ext cx="1949543" cy="717228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94" y="4504850"/>
            <a:ext cx="7171399" cy="116708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255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sz="2255" dirty="0"/>
              <a:t>Speaker Name goes here</a:t>
            </a:r>
          </a:p>
          <a:p>
            <a:r>
              <a:rPr lang="en-US" sz="2255" dirty="0"/>
              <a:t>Title goes here</a:t>
            </a:r>
          </a:p>
          <a:p>
            <a:r>
              <a:rPr lang="en-US" sz="2255" dirty="0"/>
              <a:t>Speaker’s group name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1" y="2711766"/>
            <a:ext cx="7171321" cy="1794808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269301" y="2084187"/>
            <a:ext cx="7171321" cy="62758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Group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31993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7644"/>
            <a:ext cx="9859116" cy="2696699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1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7644"/>
            <a:ext cx="9859116" cy="2696699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1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7644"/>
            <a:ext cx="9859116" cy="2696699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1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7644"/>
            <a:ext cx="9859116" cy="2696699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1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7644"/>
            <a:ext cx="9859116" cy="2696699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1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7644"/>
            <a:ext cx="9859116" cy="2696699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1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50295"/>
            <a:ext cx="11226579" cy="1514475"/>
          </a:xfrm>
        </p:spPr>
        <p:txBody>
          <a:bodyPr>
            <a:normAutofit/>
          </a:bodyPr>
          <a:lstStyle>
            <a:lvl1pPr>
              <a:defRPr sz="5400">
                <a:solidFill>
                  <a:srgbClr val="093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65361"/>
            <a:ext cx="5181600" cy="3911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65361"/>
            <a:ext cx="5181600" cy="3911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785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9468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615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rgbClr val="000000"/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0506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Accent Color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1349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ccent Colo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rgbClr val="000000"/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0722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rgbClr val="000000"/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5178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Accent Color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rgbClr val="000000"/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6278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02419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830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820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2655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Accent Colo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82287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Accent Colo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48861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49156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0300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Accent Color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99063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47005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795467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Color 1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898" y="1768479"/>
            <a:ext cx="11231365" cy="1403226"/>
          </a:xfrm>
        </p:spPr>
        <p:txBody>
          <a:bodyPr/>
          <a:lstStyle>
            <a:lvl1pPr marL="0" indent="0">
              <a:buNone/>
              <a:defRPr sz="8823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897" y="3219165"/>
            <a:ext cx="7515595" cy="629188"/>
          </a:xfrm>
        </p:spPr>
        <p:txBody>
          <a:bodyPr/>
          <a:lstStyle>
            <a:lvl1pPr marL="0" indent="0">
              <a:buNone/>
              <a:defRPr lang="en-US" sz="3235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36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852940848"/>
      </p:ext>
    </p:extLst>
  </p:cSld>
  <p:clrMapOvr>
    <a:masterClrMapping/>
  </p:clrMapOvr>
  <p:transition>
    <p:fade/>
  </p:transition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004"/>
            <a:ext cx="12192000" cy="689200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rot="10800000" flipH="1">
            <a:off x="0" y="2084186"/>
            <a:ext cx="6633849" cy="477381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8000">
                <a:schemeClr val="tx1">
                  <a:alpha val="0"/>
                </a:schemeClr>
              </a:gs>
            </a:gsLst>
            <a:lin ang="43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69239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1644"/>
            <a:ext cx="7171320" cy="1795633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7276"/>
            <a:ext cx="7171320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816" y="471123"/>
            <a:ext cx="2507472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52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13" y="569754"/>
            <a:ext cx="4139520" cy="1600200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09394B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324" y="569754"/>
            <a:ext cx="6172200" cy="5488515"/>
          </a:xfrm>
        </p:spPr>
        <p:txBody>
          <a:bodyPr anchor="t"/>
          <a:lstStyle>
            <a:lvl1pPr>
              <a:defRPr sz="3200" b="0" i="0">
                <a:solidFill>
                  <a:srgbClr val="09394B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800" b="0" i="0">
                <a:solidFill>
                  <a:srgbClr val="09394B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400" b="0" i="0">
                <a:solidFill>
                  <a:srgbClr val="09394B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2000" b="0" i="0">
                <a:solidFill>
                  <a:srgbClr val="09394B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2000" b="0" i="0">
                <a:solidFill>
                  <a:srgbClr val="09394B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513" y="2420965"/>
            <a:ext cx="4139520" cy="3673162"/>
          </a:xfrm>
        </p:spPr>
        <p:txBody>
          <a:bodyPr anchor="t">
            <a:normAutofit/>
          </a:bodyPr>
          <a:lstStyle>
            <a:lvl1pPr marL="0" indent="0">
              <a:buNone/>
              <a:defRPr sz="2400" i="0">
                <a:solidFill>
                  <a:srgbClr val="09394B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39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917679" y="3332180"/>
            <a:ext cx="10098899" cy="1219200"/>
          </a:xfrm>
        </p:spPr>
        <p:txBody>
          <a:bodyPr>
            <a:noAutofit/>
          </a:bodyPr>
          <a:lstStyle>
            <a:lvl1pPr>
              <a:defRPr sz="2800">
                <a:solidFill>
                  <a:srgbClr val="09394B"/>
                </a:solidFill>
              </a:defRPr>
            </a:lvl1pPr>
            <a:lvl2pPr>
              <a:defRPr sz="2400">
                <a:solidFill>
                  <a:srgbClr val="09394B"/>
                </a:solidFill>
              </a:defRPr>
            </a:lvl2pPr>
            <a:lvl3pPr>
              <a:defRPr sz="2000">
                <a:solidFill>
                  <a:srgbClr val="09394B"/>
                </a:solidFill>
              </a:defRPr>
            </a:lvl3pPr>
            <a:lvl4pPr>
              <a:defRPr sz="1800">
                <a:solidFill>
                  <a:srgbClr val="09394B"/>
                </a:solidFill>
              </a:defRPr>
            </a:lvl4pPr>
            <a:lvl5pPr>
              <a:defRPr sz="1800">
                <a:solidFill>
                  <a:srgbClr val="0939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17679" y="2189180"/>
            <a:ext cx="10959691" cy="1143000"/>
          </a:xfrm>
        </p:spPr>
        <p:txBody>
          <a:bodyPr/>
          <a:lstStyle>
            <a:lvl1pPr algn="l">
              <a:defRPr b="1" i="0">
                <a:solidFill>
                  <a:srgbClr val="09394B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87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917679" y="3332180"/>
            <a:ext cx="10098899" cy="1219200"/>
          </a:xfrm>
        </p:spPr>
        <p:txBody>
          <a:bodyPr>
            <a:noAutofit/>
          </a:bodyPr>
          <a:lstStyle>
            <a:lvl1pPr>
              <a:defRPr sz="2800">
                <a:solidFill>
                  <a:srgbClr val="09394B"/>
                </a:solidFill>
              </a:defRPr>
            </a:lvl1pPr>
            <a:lvl2pPr>
              <a:defRPr sz="2400">
                <a:solidFill>
                  <a:srgbClr val="09394B"/>
                </a:solidFill>
              </a:defRPr>
            </a:lvl2pPr>
            <a:lvl3pPr>
              <a:defRPr sz="2000">
                <a:solidFill>
                  <a:srgbClr val="09394B"/>
                </a:solidFill>
              </a:defRPr>
            </a:lvl3pPr>
            <a:lvl4pPr>
              <a:defRPr sz="1800">
                <a:solidFill>
                  <a:srgbClr val="09394B"/>
                </a:solidFill>
              </a:defRPr>
            </a:lvl4pPr>
            <a:lvl5pPr>
              <a:defRPr sz="1800">
                <a:solidFill>
                  <a:srgbClr val="0939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17679" y="2189180"/>
            <a:ext cx="10959691" cy="1143000"/>
          </a:xfrm>
        </p:spPr>
        <p:txBody>
          <a:bodyPr/>
          <a:lstStyle>
            <a:lvl1pPr algn="l">
              <a:defRPr b="1" i="0">
                <a:solidFill>
                  <a:srgbClr val="09394B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54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7522905" y="6437380"/>
            <a:ext cx="4570388" cy="315605"/>
          </a:xfrm>
          <a:prstGeom prst="roundRect">
            <a:avLst/>
          </a:prstGeom>
          <a:solidFill>
            <a:srgbClr val="E568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88888" y="6365303"/>
            <a:ext cx="460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prstClr val="white"/>
                </a:solidFill>
                <a:latin typeface="Avenir Heavy"/>
                <a:ea typeface="Avenir Book" charset="0"/>
                <a:cs typeface="Avenir Heavy"/>
              </a:rPr>
              <a:t>@jamesthu  | @smartcitya11y | @g3ict </a:t>
            </a:r>
            <a:endParaRPr lang="pt-BR" sz="2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04876" y="6400032"/>
            <a:ext cx="431282" cy="345924"/>
          </a:xfrm>
          <a:prstGeom prst="rect">
            <a:avLst/>
          </a:prstGeom>
        </p:spPr>
      </p:pic>
      <p:pic>
        <p:nvPicPr>
          <p:cNvPr id="13" name="Picture 12" descr="WhiteLogo-04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" y="5872985"/>
            <a:ext cx="830372" cy="9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3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FFFF"/>
          </a:solidFill>
          <a:latin typeface="Avenir Black" charset="0"/>
          <a:ea typeface="Avenir Black" charset="0"/>
          <a:cs typeface="Avenir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1" i="0" kern="1200">
          <a:solidFill>
            <a:srgbClr val="FFFFFF"/>
          </a:solidFill>
          <a:latin typeface="Avenir Heavy" charset="0"/>
          <a:ea typeface="Avenir Heavy" charset="0"/>
          <a:cs typeface="Avenir Heavy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FFFFFF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FFFFFF"/>
          </a:solidFill>
          <a:latin typeface="Avenir Medium" charset="0"/>
          <a:ea typeface="Avenir Medium" charset="0"/>
          <a:cs typeface="Avenir Medium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FFFFFF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FFFFFF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0AF6-EECE-4648-A7B9-7A70D9E847B9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58771-BD86-3948-BC08-238EBAD1DA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ark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6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9302" y="6356803"/>
            <a:ext cx="3859607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143810" y="635680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24D6-DB8F-6B44-BA5A-9BEC68C15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86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2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 We Designing"/>
          <p:cNvSpPr>
            <a:spLocks noGrp="1"/>
          </p:cNvSpPr>
          <p:nvPr>
            <p:ph type="ctrTitle"/>
          </p:nvPr>
        </p:nvSpPr>
        <p:spPr>
          <a:xfrm>
            <a:off x="4622106" y="1777999"/>
            <a:ext cx="7294726" cy="1651001"/>
          </a:xfrm>
        </p:spPr>
        <p:txBody>
          <a:bodyPr>
            <a:noAutofit/>
          </a:bodyPr>
          <a:lstStyle/>
          <a:p>
            <a:r>
              <a:rPr lang="en-US" sz="6000" dirty="0"/>
              <a:t>Digital Inclusion Maturity Model</a:t>
            </a:r>
          </a:p>
        </p:txBody>
      </p:sp>
      <p:sp>
        <p:nvSpPr>
          <p:cNvPr id="3" name="James Thurston"/>
          <p:cNvSpPr>
            <a:spLocks noGrp="1"/>
          </p:cNvSpPr>
          <p:nvPr>
            <p:ph type="subTitle" idx="1"/>
          </p:nvPr>
        </p:nvSpPr>
        <p:spPr>
          <a:xfrm>
            <a:off x="4622105" y="3854019"/>
            <a:ext cx="7294726" cy="1308839"/>
          </a:xfrm>
        </p:spPr>
        <p:txBody>
          <a:bodyPr>
            <a:noAutofit/>
          </a:bodyPr>
          <a:lstStyle/>
          <a:p>
            <a:r>
              <a:rPr lang="en-US" sz="4000" dirty="0"/>
              <a:t>Inclusive Smart University Assessment</a:t>
            </a:r>
          </a:p>
        </p:txBody>
      </p:sp>
      <p:cxnSp>
        <p:nvCxnSpPr>
          <p:cNvPr id="11" name="Straight Connector 10" title="devider"/>
          <p:cNvCxnSpPr>
            <a:cxnSpLocks/>
          </p:cNvCxnSpPr>
          <p:nvPr/>
        </p:nvCxnSpPr>
        <p:spPr>
          <a:xfrm>
            <a:off x="4759890" y="3489853"/>
            <a:ext cx="7051110" cy="0"/>
          </a:xfrm>
          <a:prstGeom prst="line">
            <a:avLst/>
          </a:prstGeom>
          <a:ln w="28575" cmpd="sng">
            <a:solidFill>
              <a:srgbClr val="E5681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@jamesthu  | @smartcitya11y | @g3ict"/>
          <p:cNvSpPr/>
          <p:nvPr/>
        </p:nvSpPr>
        <p:spPr>
          <a:xfrm>
            <a:off x="635000" y="6093565"/>
            <a:ext cx="5936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white"/>
                </a:solidFill>
                <a:latin typeface="Avenir Heavy"/>
                <a:ea typeface="Avenir Book" charset="0"/>
                <a:cs typeface="Avenir Heavy"/>
              </a:rPr>
              <a:t>@jamesthu  | @smartcitya11y | @g3ict </a:t>
            </a:r>
            <a:endParaRPr lang="pt-BR" sz="26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13" name="Picture 12" descr="Twitte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94" y="6163760"/>
            <a:ext cx="483573" cy="3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8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C681E-0F48-4FFC-A081-58716C8C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793" y="21652"/>
            <a:ext cx="1708667" cy="1738468"/>
          </a:xfrm>
          <a:prstGeom prst="rect">
            <a:avLst/>
          </a:prstGeom>
        </p:spPr>
      </p:pic>
      <p:sp>
        <p:nvSpPr>
          <p:cNvPr id="10" name="SC4A Guide to Adopting a Procurement Policy">
            <a:extLst>
              <a:ext uri="{FF2B5EF4-FFF2-40B4-BE49-F238E27FC236}">
                <a16:creationId xmlns:a16="http://schemas.microsoft.com/office/drawing/2014/main" id="{EB61E3BB-7EAF-4F82-AEBF-DD4E2EBF3B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9394B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 sz="6000" dirty="0">
                <a:solidFill>
                  <a:prstClr val="white"/>
                </a:solidFill>
                <a:latin typeface="Avenir Heavy"/>
                <a:cs typeface="Avenir Heavy"/>
              </a:rPr>
              <a:t>The G3ict Univ. Assessment</a:t>
            </a:r>
          </a:p>
          <a:p>
            <a:r>
              <a:rPr lang="en-US" sz="6000" dirty="0">
                <a:solidFill>
                  <a:prstClr val="white"/>
                </a:solidFill>
                <a:latin typeface="Avenir Heavy"/>
                <a:cs typeface="Avenir Heavy"/>
              </a:rPr>
              <a:t>Step 1: Remote Prep</a:t>
            </a:r>
            <a:endParaRPr lang="pl-PL" sz="6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12" name="bullet points">
            <a:extLst>
              <a:ext uri="{FF2B5EF4-FFF2-40B4-BE49-F238E27FC236}">
                <a16:creationId xmlns:a16="http://schemas.microsoft.com/office/drawing/2014/main" id="{3AB9E3AE-53D0-4F85-AF36-B950CD66F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986"/>
            <a:ext cx="10515600" cy="4086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G3ict will share with university a guide with steps for preparing for the remote site assessment , e.g.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Identifying &amp; engaging key university participants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Understanding the maturity model assessment tool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Identifying background materials to share with G3ict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Option for digital self-assessment by univ. community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G3ict analyzes data in preparation for Step Two – remote assessment</a:t>
            </a:r>
          </a:p>
        </p:txBody>
      </p:sp>
    </p:spTree>
    <p:extLst>
      <p:ext uri="{BB962C8B-B14F-4D97-AF65-F5344CB8AC3E}">
        <p14:creationId xmlns:p14="http://schemas.microsoft.com/office/powerpoint/2010/main" val="12434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28C498-5D61-4585-B8B4-C7089716E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793" y="21652"/>
            <a:ext cx="1708667" cy="1738468"/>
          </a:xfrm>
          <a:prstGeom prst="rect">
            <a:avLst/>
          </a:prstGeom>
        </p:spPr>
      </p:pic>
      <p:sp>
        <p:nvSpPr>
          <p:cNvPr id="10" name="SC4A Guide to Adopting a Procurement Policy">
            <a:extLst>
              <a:ext uri="{FF2B5EF4-FFF2-40B4-BE49-F238E27FC236}">
                <a16:creationId xmlns:a16="http://schemas.microsoft.com/office/drawing/2014/main" id="{09118855-5974-45BE-9129-DF851301D8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9394B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 sz="6000" dirty="0">
                <a:solidFill>
                  <a:prstClr val="white"/>
                </a:solidFill>
                <a:latin typeface="Avenir Heavy"/>
                <a:cs typeface="Avenir Heavy"/>
              </a:rPr>
              <a:t>The G3ict Univ. Assessment</a:t>
            </a:r>
          </a:p>
          <a:p>
            <a:r>
              <a:rPr lang="en-US" sz="6000" dirty="0">
                <a:solidFill>
                  <a:prstClr val="white"/>
                </a:solidFill>
                <a:latin typeface="Avenir Heavy"/>
                <a:cs typeface="Avenir Heavy"/>
              </a:rPr>
              <a:t>Step 2: Remote Assessment</a:t>
            </a:r>
            <a:endParaRPr lang="pl-PL" sz="6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12" name="bullet points">
            <a:extLst>
              <a:ext uri="{FF2B5EF4-FFF2-40B4-BE49-F238E27FC236}">
                <a16:creationId xmlns:a16="http://schemas.microsoft.com/office/drawing/2014/main" id="{28365F91-70D9-47D0-B14C-E8F36B7B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4161"/>
            <a:ext cx="10515600" cy="435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G3ict convenes team of 3-5 experts (e.g. accessibility, inclusion, disability, technology, higher education)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Expert  team meets with university community to define common understanding of how model aligns with university’s efforts. Remote meetings could include, e.g.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1:1 with key leaders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1:few with small group of key leaders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Large group – with leaders and key staff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Combination of above</a:t>
            </a:r>
          </a:p>
        </p:txBody>
      </p:sp>
    </p:spTree>
    <p:extLst>
      <p:ext uri="{BB962C8B-B14F-4D97-AF65-F5344CB8AC3E}">
        <p14:creationId xmlns:p14="http://schemas.microsoft.com/office/powerpoint/2010/main" val="120725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AA9148-18C7-4C74-B824-CE38D02F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793" y="21652"/>
            <a:ext cx="1708667" cy="1738468"/>
          </a:xfrm>
          <a:prstGeom prst="rect">
            <a:avLst/>
          </a:prstGeom>
        </p:spPr>
      </p:pic>
      <p:sp>
        <p:nvSpPr>
          <p:cNvPr id="10" name="SC4A Guide to Adopting a Procurement Policy">
            <a:extLst>
              <a:ext uri="{FF2B5EF4-FFF2-40B4-BE49-F238E27FC236}">
                <a16:creationId xmlns:a16="http://schemas.microsoft.com/office/drawing/2014/main" id="{DE4DFFFD-1778-4C9C-AA93-BBE04DDB6C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9394B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 sz="6000" dirty="0">
                <a:solidFill>
                  <a:prstClr val="white"/>
                </a:solidFill>
                <a:latin typeface="Avenir Heavy"/>
                <a:cs typeface="Avenir Heavy"/>
              </a:rPr>
              <a:t>The G3ict Univ. Assessment</a:t>
            </a:r>
          </a:p>
          <a:p>
            <a:r>
              <a:rPr lang="en-US" sz="6000" dirty="0">
                <a:solidFill>
                  <a:prstClr val="white"/>
                </a:solidFill>
                <a:latin typeface="Avenir Heavy"/>
                <a:cs typeface="Avenir Heavy"/>
              </a:rPr>
              <a:t>Step 3: Report &amp; Roadmap</a:t>
            </a:r>
            <a:endParaRPr lang="pl-PL" sz="6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12" name="bullet points">
            <a:extLst>
              <a:ext uri="{FF2B5EF4-FFF2-40B4-BE49-F238E27FC236}">
                <a16:creationId xmlns:a16="http://schemas.microsoft.com/office/drawing/2014/main" id="{66C5FFCF-2D4D-47FF-B4EC-01ED453F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4161"/>
            <a:ext cx="10515600" cy="435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After onsite consultation, G3ict delivers final and confidential report to university. Final report includes: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University scores across 28 key variables -  defining level of university digital inclusion maturity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Recommendations to improve across 5 key pillars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Set of priority steps for immediate action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Suggestions for options to stay engaged (e.g. follow-up assessment, technical assistance, etc.)</a:t>
            </a:r>
          </a:p>
        </p:txBody>
      </p:sp>
    </p:spTree>
    <p:extLst>
      <p:ext uri="{BB962C8B-B14F-4D97-AF65-F5344CB8AC3E}">
        <p14:creationId xmlns:p14="http://schemas.microsoft.com/office/powerpoint/2010/main" val="13668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6E3C90-DAAC-437C-882D-9CDE51A4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1" y="37348"/>
            <a:ext cx="10515600" cy="1325563"/>
          </a:xfrm>
        </p:spPr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Avenir Heavy"/>
                <a:cs typeface="Avenir Heavy"/>
              </a:rPr>
              <a:t>Smart Cities for All Toolkit</a:t>
            </a:r>
            <a:endParaRPr lang="en-US" dirty="0"/>
          </a:p>
        </p:txBody>
      </p:sp>
      <p:grpSp>
        <p:nvGrpSpPr>
          <p:cNvPr id="29" name="Guide to Priority Standards icon" title="Guide to Priority Standards​ icon"/>
          <p:cNvGrpSpPr/>
          <p:nvPr/>
        </p:nvGrpSpPr>
        <p:grpSpPr>
          <a:xfrm>
            <a:off x="1145054" y="1721501"/>
            <a:ext cx="1008607" cy="1008607"/>
            <a:chOff x="1145054" y="1721501"/>
            <a:chExt cx="1008607" cy="1008607"/>
          </a:xfrm>
        </p:grpSpPr>
        <p:sp>
          <p:nvSpPr>
            <p:cNvPr id="19" name="Oval 18"/>
            <p:cNvSpPr/>
            <p:nvPr/>
          </p:nvSpPr>
          <p:spPr>
            <a:xfrm>
              <a:off x="1145054" y="1721501"/>
              <a:ext cx="1008607" cy="1008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pic>
          <p:nvPicPr>
            <p:cNvPr id="17" name="Picture 130">
              <a:extLst>
                <a:ext uri="{FF2B5EF4-FFF2-40B4-BE49-F238E27FC236}">
                  <a16:creationId xmlns:a16="http://schemas.microsoft.com/office/drawing/2014/main" id="{2CEBE122-7B19-4EF0-8C32-AD8CF0938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2122" y="1878742"/>
              <a:ext cx="713810" cy="693357"/>
            </a:xfrm>
            <a:prstGeom prst="rect">
              <a:avLst/>
            </a:prstGeom>
          </p:spPr>
        </p:pic>
      </p:grpSp>
      <p:sp>
        <p:nvSpPr>
          <p:cNvPr id="4" name="Guide to Priority Standards"/>
          <p:cNvSpPr/>
          <p:nvPr/>
        </p:nvSpPr>
        <p:spPr>
          <a:xfrm>
            <a:off x="86117" y="2787227"/>
            <a:ext cx="3126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venir Heavy"/>
                <a:cs typeface="Avenir Heavy"/>
              </a:rPr>
              <a:t>Guide to Priority Standards</a:t>
            </a:r>
          </a:p>
        </p:txBody>
      </p:sp>
      <p:grpSp>
        <p:nvGrpSpPr>
          <p:cNvPr id="30" name="Guide to Adopting a Procurement Policy icon" title="Guide to Adopting a Procurement Policy​ icon"/>
          <p:cNvGrpSpPr/>
          <p:nvPr/>
        </p:nvGrpSpPr>
        <p:grpSpPr>
          <a:xfrm>
            <a:off x="4952221" y="1721501"/>
            <a:ext cx="1008607" cy="1008607"/>
            <a:chOff x="4952221" y="1721501"/>
            <a:chExt cx="1008607" cy="1008607"/>
          </a:xfrm>
        </p:grpSpPr>
        <p:sp>
          <p:nvSpPr>
            <p:cNvPr id="22" name="Oval 21"/>
            <p:cNvSpPr/>
            <p:nvPr/>
          </p:nvSpPr>
          <p:spPr>
            <a:xfrm>
              <a:off x="4952221" y="1721501"/>
              <a:ext cx="1008607" cy="1008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pic>
          <p:nvPicPr>
            <p:cNvPr id="24" name="Picture 132" descr="A close up of a stop sign&#10;&#10;Description generated with high confidence">
              <a:extLst>
                <a:ext uri="{FF2B5EF4-FFF2-40B4-BE49-F238E27FC236}">
                  <a16:creationId xmlns:a16="http://schemas.microsoft.com/office/drawing/2014/main" id="{FA1A3E09-266E-4A9C-B660-B86494C87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3596" y="1829896"/>
              <a:ext cx="852520" cy="816900"/>
            </a:xfrm>
            <a:prstGeom prst="rect">
              <a:avLst/>
            </a:prstGeom>
          </p:spPr>
        </p:pic>
      </p:grpSp>
      <p:sp>
        <p:nvSpPr>
          <p:cNvPr id="12" name="Guide to Adopting a Procurement Policy"/>
          <p:cNvSpPr/>
          <p:nvPr/>
        </p:nvSpPr>
        <p:spPr>
          <a:xfrm>
            <a:off x="3548504" y="2787227"/>
            <a:ext cx="38160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venir Heavy"/>
                <a:cs typeface="Avenir Heavy"/>
              </a:rPr>
              <a:t>Guide to Adopting a Procurement Policy</a:t>
            </a:r>
          </a:p>
        </p:txBody>
      </p:sp>
      <p:grpSp>
        <p:nvGrpSpPr>
          <p:cNvPr id="31" name="Communicating the Case for Digital Inclusion icon" title="Communicating the Case for Digital Inclusion​ icon"/>
          <p:cNvGrpSpPr/>
          <p:nvPr/>
        </p:nvGrpSpPr>
        <p:grpSpPr>
          <a:xfrm>
            <a:off x="9353741" y="1665479"/>
            <a:ext cx="1176068" cy="1147314"/>
            <a:chOff x="9353741" y="1665479"/>
            <a:chExt cx="1176068" cy="1147314"/>
          </a:xfrm>
        </p:grpSpPr>
        <p:sp>
          <p:nvSpPr>
            <p:cNvPr id="23" name="Oval 22"/>
            <p:cNvSpPr/>
            <p:nvPr/>
          </p:nvSpPr>
          <p:spPr>
            <a:xfrm>
              <a:off x="9446490" y="1721501"/>
              <a:ext cx="1008607" cy="1008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pic>
          <p:nvPicPr>
            <p:cNvPr id="25" name="Picture 13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44D70E9A-579C-47EE-BF55-5B6B9E963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3741" y="1665479"/>
              <a:ext cx="1176068" cy="1147314"/>
            </a:xfrm>
            <a:prstGeom prst="rect">
              <a:avLst/>
            </a:prstGeom>
          </p:spPr>
        </p:pic>
      </p:grpSp>
      <p:sp>
        <p:nvSpPr>
          <p:cNvPr id="13" name="Communicating the Case for Digital Inclusion"/>
          <p:cNvSpPr/>
          <p:nvPr/>
        </p:nvSpPr>
        <p:spPr>
          <a:xfrm>
            <a:off x="7719427" y="2787227"/>
            <a:ext cx="4462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venir Heavy"/>
                <a:cs typeface="Avenir Heavy"/>
              </a:rPr>
              <a:t>Communicating the Case for Digital Inclusion</a:t>
            </a:r>
          </a:p>
        </p:txBody>
      </p:sp>
      <p:grpSp>
        <p:nvGrpSpPr>
          <p:cNvPr id="34" name="Database of Solutions icon" descr="Communicating the Case for Digital Inclusion​ icon" title="Communicating the Case for Digital Inclusion​ icon"/>
          <p:cNvGrpSpPr/>
          <p:nvPr/>
        </p:nvGrpSpPr>
        <p:grpSpPr>
          <a:xfrm>
            <a:off x="1145054" y="4014895"/>
            <a:ext cx="1008607" cy="1037883"/>
            <a:chOff x="1145054" y="4014895"/>
            <a:chExt cx="1008607" cy="1037883"/>
          </a:xfrm>
        </p:grpSpPr>
        <p:sp>
          <p:nvSpPr>
            <p:cNvPr id="5" name="Oval 4"/>
            <p:cNvSpPr/>
            <p:nvPr/>
          </p:nvSpPr>
          <p:spPr>
            <a:xfrm>
              <a:off x="1145054" y="4014895"/>
              <a:ext cx="1008607" cy="1008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pic>
          <p:nvPicPr>
            <p:cNvPr id="26" name="Picture 136">
              <a:extLst>
                <a:ext uri="{FF2B5EF4-FFF2-40B4-BE49-F238E27FC236}">
                  <a16:creationId xmlns:a16="http://schemas.microsoft.com/office/drawing/2014/main" id="{50683B17-05F3-474E-8506-580E7BC10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3732" y="4121123"/>
              <a:ext cx="960408" cy="931655"/>
            </a:xfrm>
            <a:prstGeom prst="rect">
              <a:avLst/>
            </a:prstGeom>
          </p:spPr>
        </p:pic>
      </p:grpSp>
      <p:sp>
        <p:nvSpPr>
          <p:cNvPr id="14" name="Database of Solutions"/>
          <p:cNvSpPr/>
          <p:nvPr/>
        </p:nvSpPr>
        <p:spPr>
          <a:xfrm>
            <a:off x="368499" y="5052778"/>
            <a:ext cx="2561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venir Heavy"/>
                <a:cs typeface="Avenir Heavy"/>
              </a:rPr>
              <a:t>Database of Solutions</a:t>
            </a:r>
          </a:p>
        </p:txBody>
      </p:sp>
      <p:grpSp>
        <p:nvGrpSpPr>
          <p:cNvPr id="33" name="Maturity Model – in development icon" descr="Communicating the Case for Digital Inclusion​ icon&#10;&#10;Communicating the Case for Digital Inclusion​ icon" title="Communicating the Case for Digital Inclusion​ icon"/>
          <p:cNvGrpSpPr/>
          <p:nvPr/>
        </p:nvGrpSpPr>
        <p:grpSpPr>
          <a:xfrm>
            <a:off x="4914865" y="3958873"/>
            <a:ext cx="1046672" cy="1064629"/>
            <a:chOff x="4914865" y="3958873"/>
            <a:chExt cx="1046672" cy="1064629"/>
          </a:xfrm>
        </p:grpSpPr>
        <p:sp>
          <p:nvSpPr>
            <p:cNvPr id="20" name="Oval 19"/>
            <p:cNvSpPr/>
            <p:nvPr/>
          </p:nvSpPr>
          <p:spPr>
            <a:xfrm>
              <a:off x="4952221" y="4014895"/>
              <a:ext cx="1008607" cy="1008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pic>
          <p:nvPicPr>
            <p:cNvPr id="27" name="Picture 134">
              <a:extLst>
                <a:ext uri="{FF2B5EF4-FFF2-40B4-BE49-F238E27FC236}">
                  <a16:creationId xmlns:a16="http://schemas.microsoft.com/office/drawing/2014/main" id="{71A88048-A75F-483F-A3D3-2631FB72E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14865" y="3958873"/>
              <a:ext cx="1046672" cy="989164"/>
            </a:xfrm>
            <a:prstGeom prst="rect">
              <a:avLst/>
            </a:prstGeom>
          </p:spPr>
        </p:pic>
      </p:grpSp>
      <p:sp>
        <p:nvSpPr>
          <p:cNvPr id="15" name="Maturity Model – in development"/>
          <p:cNvSpPr/>
          <p:nvPr/>
        </p:nvSpPr>
        <p:spPr>
          <a:xfrm>
            <a:off x="3548504" y="5052778"/>
            <a:ext cx="38160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venir Heavy"/>
                <a:cs typeface="Avenir Heavy"/>
              </a:rPr>
              <a:t>Maturity Model for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Avenir Heavy"/>
                <a:cs typeface="Avenir Heavy"/>
              </a:rPr>
              <a:t>City Assessments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DCC6BA-C756-494C-B888-5D019CEAB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5387" y="3798453"/>
            <a:ext cx="3382028" cy="25397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Inclusive Innovation Guidance icon" title="Communicating the Case for Digital Inclusion​ icon"/>
          <p:cNvGrpSpPr/>
          <p:nvPr/>
        </p:nvGrpSpPr>
        <p:grpSpPr>
          <a:xfrm>
            <a:off x="9446490" y="4014895"/>
            <a:ext cx="1008607" cy="1008607"/>
            <a:chOff x="9446490" y="4014895"/>
            <a:chExt cx="1008607" cy="1008607"/>
          </a:xfrm>
        </p:grpSpPr>
        <p:sp>
          <p:nvSpPr>
            <p:cNvPr id="21" name="Oval 20"/>
            <p:cNvSpPr/>
            <p:nvPr/>
          </p:nvSpPr>
          <p:spPr>
            <a:xfrm>
              <a:off x="9446490" y="4014895"/>
              <a:ext cx="1008607" cy="1008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pic>
          <p:nvPicPr>
            <p:cNvPr id="28" name="Picture 27" descr="innovation.eps">
              <a:extLst>
                <a:ext uri="{FF2B5EF4-FFF2-40B4-BE49-F238E27FC236}">
                  <a16:creationId xmlns:a16="http://schemas.microsoft.com/office/drawing/2014/main" id="{3C6AB7C3-1E34-475A-AFB3-AECB6853A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432" y="4113267"/>
              <a:ext cx="616323" cy="771155"/>
            </a:xfrm>
            <a:prstGeom prst="rect">
              <a:avLst/>
            </a:prstGeom>
          </p:spPr>
        </p:pic>
      </p:grpSp>
      <p:sp>
        <p:nvSpPr>
          <p:cNvPr id="16" name="Inclusive Innovation Guidance"/>
          <p:cNvSpPr/>
          <p:nvPr/>
        </p:nvSpPr>
        <p:spPr>
          <a:xfrm>
            <a:off x="7959513" y="5052778"/>
            <a:ext cx="3982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venir Heavy"/>
                <a:cs typeface="Avenir Heavy"/>
              </a:rPr>
              <a:t>Inclusive Innovation Playbook </a:t>
            </a:r>
          </a:p>
        </p:txBody>
      </p:sp>
      <p:pic>
        <p:nvPicPr>
          <p:cNvPr id="11" name="Smart cities for all logo" descr="Smart Cities for all log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" y="5872985"/>
            <a:ext cx="830372" cy="9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8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D5938-EB48-44EC-AEEE-EECFD9298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956" y="205412"/>
            <a:ext cx="1708667" cy="17384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10C4B7-E969-4673-91C9-6B0EAB79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venir Heavy"/>
                <a:cs typeface="Avenir Heavy"/>
              </a:rPr>
              <a:t>What is a Maturity Model?</a:t>
            </a:r>
            <a:endParaRPr lang="en-US" dirty="0"/>
          </a:p>
        </p:txBody>
      </p:sp>
      <p:sp>
        <p:nvSpPr>
          <p:cNvPr id="10" name="bullet points">
            <a:extLst>
              <a:ext uri="{FF2B5EF4-FFF2-40B4-BE49-F238E27FC236}">
                <a16:creationId xmlns:a16="http://schemas.microsoft.com/office/drawing/2014/main" id="{C5B4A7B4-AD2D-4CC0-82C4-05011383C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Method to evaluate and measure relative maturity of processes or operations.  Key elements: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solidFill>
                  <a:srgbClr val="FFFFFF"/>
                </a:solidFill>
                <a:latin typeface="Avenir Heavy"/>
                <a:cs typeface="Avenir Heavy"/>
              </a:rPr>
              <a:t>Dimensions:</a:t>
            </a: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 Units of analysis. Comprise a broad range of university approaches, processes, and strategies critical to being smarter &amp; more inclusive.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solidFill>
                  <a:srgbClr val="FFFFFF"/>
                </a:solidFill>
                <a:latin typeface="Avenir Heavy"/>
                <a:cs typeface="Avenir Heavy"/>
              </a:rPr>
              <a:t>Levels of maturity: </a:t>
            </a: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Measure university capability on &amp; commitment to digital inclusion and ICT accessibility.  Five levels of maturity describe increasing effectiveness across each dimension.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73577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F99F03-D218-4244-8AA2-05CBF338F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793" y="87157"/>
            <a:ext cx="1708667" cy="17384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720B86-5175-4C54-9D9B-98F6F7B5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venir Heavy"/>
                <a:cs typeface="Avenir Heavy"/>
              </a:rPr>
              <a:t>Why Use Maturity Model?</a:t>
            </a:r>
            <a:endParaRPr lang="en-US" dirty="0"/>
          </a:p>
        </p:txBody>
      </p:sp>
      <p:sp>
        <p:nvSpPr>
          <p:cNvPr id="10" name="bullet points">
            <a:extLst>
              <a:ext uri="{FF2B5EF4-FFF2-40B4-BE49-F238E27FC236}">
                <a16:creationId xmlns:a16="http://schemas.microsoft.com/office/drawing/2014/main" id="{D5ACF7DF-E72C-4397-B43F-893FDFC3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Assess level of university progress on and commitment to digital inclusion across 18 core capabilities and 28 enablers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Benchmark university performance on digital inclusion against other universities using quantitative units of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Build roadmap and strategies to grow &amp; mature university commitment to digital inclusion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05381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64C5BC-35A0-49B5-A4DF-10D7E9AE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956" y="205412"/>
            <a:ext cx="1708667" cy="17384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A960DFD-878B-4A3F-AD05-BFFC943B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venir Heavy"/>
                <a:cs typeface="Avenir Heavy"/>
              </a:rPr>
              <a:t>Benefits to University</a:t>
            </a:r>
            <a:endParaRPr lang="en-US" dirty="0"/>
          </a:p>
        </p:txBody>
      </p:sp>
      <p:sp>
        <p:nvSpPr>
          <p:cNvPr id="12" name="bullet points">
            <a:extLst>
              <a:ext uri="{FF2B5EF4-FFF2-40B4-BE49-F238E27FC236}">
                <a16:creationId xmlns:a16="http://schemas.microsoft.com/office/drawing/2014/main" id="{824F70D3-6B1B-442B-B659-EBD7C085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Convene university leaders to create shared understanding of digital inclusion motivations, goals, requirements, successes, pain points, and challenges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Challenge existing university thinking based on global best practices and engagement with global experts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Reduce university risk and expand opportunity by using a clearly defined roadmap to achieve greater accessibility and inclusion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52562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mart cities for all logo" descr="Smart Cities for al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" y="5872985"/>
            <a:ext cx="830372" cy="947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903B3-3B7A-4EEA-9826-8C5626A0E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763" y="205412"/>
            <a:ext cx="1708667" cy="1738468"/>
          </a:xfrm>
          <a:prstGeom prst="rect">
            <a:avLst/>
          </a:prstGeom>
        </p:spPr>
      </p:pic>
      <p:sp>
        <p:nvSpPr>
          <p:cNvPr id="9" name="Smart Cities for All Toolkit">
            <a:extLst>
              <a:ext uri="{FF2B5EF4-FFF2-40B4-BE49-F238E27FC236}">
                <a16:creationId xmlns:a16="http://schemas.microsoft.com/office/drawing/2014/main" id="{A4921041-6462-4BCD-B358-6512713229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9394B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 sz="6000" dirty="0">
                <a:solidFill>
                  <a:prstClr val="white"/>
                </a:solidFill>
                <a:latin typeface="Avenir Heavy"/>
                <a:cs typeface="Avenir Heavy"/>
              </a:rPr>
              <a:t>5 Pillars of Inclusive Smart University</a:t>
            </a:r>
          </a:p>
        </p:txBody>
      </p:sp>
      <p:sp>
        <p:nvSpPr>
          <p:cNvPr id="10" name="bullet points">
            <a:extLst>
              <a:ext uri="{FF2B5EF4-FFF2-40B4-BE49-F238E27FC236}">
                <a16:creationId xmlns:a16="http://schemas.microsoft.com/office/drawing/2014/main" id="{CF2C3274-38E2-4D7A-951C-9209EF1E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FFFF"/>
                </a:solidFill>
                <a:latin typeface="Avenir Heavy"/>
                <a:cs typeface="Avenir Heavy"/>
              </a:rPr>
              <a:t>Strategic Intent: </a:t>
            </a: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Digital Inclusion Strategy, Business Case, Leadership, Budgeting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FFFF"/>
                </a:solidFill>
                <a:latin typeface="Avenir Heavy"/>
                <a:cs typeface="Avenir Heavy"/>
              </a:rPr>
              <a:t>Culture: </a:t>
            </a: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Innovation, Citizen Engagement, Transparency, 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FFFF"/>
                </a:solidFill>
                <a:latin typeface="Avenir Heavy"/>
                <a:cs typeface="Avenir Heavy"/>
              </a:rPr>
              <a:t>Governance &amp; Process: </a:t>
            </a: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Structure &amp; Organization, Procurement, Measurement, Partnerships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FFFF"/>
                </a:solidFill>
                <a:latin typeface="Avenir Heavy"/>
                <a:cs typeface="Avenir Heavy"/>
              </a:rPr>
              <a:t>Technology: </a:t>
            </a: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Assets, Global Standards, Inclusion Challenges, Digital Divide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FFFF"/>
                </a:solidFill>
                <a:latin typeface="Avenir Heavy"/>
                <a:cs typeface="Avenir Heavy"/>
              </a:rPr>
              <a:t>Data: </a:t>
            </a: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Data Divide, Inclusion Challenges</a:t>
            </a:r>
          </a:p>
        </p:txBody>
      </p:sp>
    </p:spTree>
    <p:extLst>
      <p:ext uri="{BB962C8B-B14F-4D97-AF65-F5344CB8AC3E}">
        <p14:creationId xmlns:p14="http://schemas.microsoft.com/office/powerpoint/2010/main" val="142096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mart cities for all logo" descr="Smart Cities for al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" y="5872985"/>
            <a:ext cx="830372" cy="947667"/>
          </a:xfrm>
          <a:prstGeom prst="rect">
            <a:avLst/>
          </a:prstGeom>
        </p:spPr>
      </p:pic>
      <p:sp>
        <p:nvSpPr>
          <p:cNvPr id="9" name="Smart Cities for All Toolkit">
            <a:extLst>
              <a:ext uri="{FF2B5EF4-FFF2-40B4-BE49-F238E27FC236}">
                <a16:creationId xmlns:a16="http://schemas.microsoft.com/office/drawing/2014/main" id="{293FF83F-06EE-4F91-93DB-A77E2ED78C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9394B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  <a:latin typeface="Avenir Heavy"/>
                <a:cs typeface="Avenir Heavy"/>
              </a:rPr>
              <a:t>28 Enablers of Inclusive Smart University</a:t>
            </a:r>
            <a:endParaRPr lang="en-US" sz="6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10" name="bullet points">
            <a:extLst>
              <a:ext uri="{FF2B5EF4-FFF2-40B4-BE49-F238E27FC236}">
                <a16:creationId xmlns:a16="http://schemas.microsoft.com/office/drawing/2014/main" id="{A0CD6517-4233-4F69-B7AD-3DAFA0CA7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venir Heavy"/>
                <a:cs typeface="Avenir Heavy"/>
              </a:rPr>
              <a:t>Each with 5 levels of capability &amp; commitment and all defining key drivers of more inclusive smart universities, e.g.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FFFF"/>
                </a:solidFill>
                <a:latin typeface="Avenir Heavy"/>
                <a:cs typeface="Avenir Heavy"/>
              </a:rPr>
              <a:t>How university leaders support a vision for digital inclusion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FFFF"/>
                </a:solidFill>
                <a:latin typeface="Avenir Heavy"/>
                <a:cs typeface="Avenir Heavy"/>
              </a:rPr>
              <a:t>The accessibility of a university’s student, faculty, staff, and community engagement channels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FFFF"/>
                </a:solidFill>
                <a:latin typeface="Avenir Heavy"/>
                <a:cs typeface="Avenir Heavy"/>
              </a:rPr>
              <a:t>How a university uses procurement to support accessibility &amp; inclusion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FFFF"/>
                </a:solidFill>
                <a:latin typeface="Avenir Heavy"/>
                <a:cs typeface="Avenir Heavy"/>
              </a:rPr>
              <a:t>The extent to which a university deploys technology assets that work for everyone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FFFF"/>
                </a:solidFill>
                <a:latin typeface="Avenir Heavy"/>
                <a:cs typeface="Avenir Heavy"/>
              </a:rPr>
              <a:t>How a university addresses underrepresentation in key datasets of persons with disabilities and older persons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1CC51A-D865-4181-BF45-96D44C53A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763" y="19689"/>
            <a:ext cx="1708667" cy="17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7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7321BE68-63FC-4715-BE81-6105C44BF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247793" y="21652"/>
            <a:ext cx="1708667" cy="1738468"/>
          </a:xfrm>
          <a:prstGeom prst="rect">
            <a:avLst/>
          </a:prstGeom>
        </p:spPr>
      </p:pic>
      <p:sp>
        <p:nvSpPr>
          <p:cNvPr id="35" name="Smart Cities for All Toolkit">
            <a:extLst>
              <a:ext uri="{FF2B5EF4-FFF2-40B4-BE49-F238E27FC236}">
                <a16:creationId xmlns:a16="http://schemas.microsoft.com/office/drawing/2014/main" id="{400FD9C1-F715-48B6-A4D2-1FD88FD2B7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9394B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 sz="6000" dirty="0">
                <a:solidFill>
                  <a:prstClr val="white"/>
                </a:solidFill>
                <a:latin typeface="Avenir Heavy"/>
                <a:cs typeface="Avenir Heavy"/>
              </a:rPr>
              <a:t>The G3ict Assessment Model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2452B71-6CD8-4791-AFDA-592236A331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17882" y="3272740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Data Representation and Divide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ACD515B-02AF-49D8-83EF-B1A148BE5D7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629322" y="2003109"/>
            <a:ext cx="1590423" cy="6559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solidFill>
              <a:srgbClr val="FFC000"/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400" kern="0" dirty="0">
                <a:solidFill>
                  <a:prstClr val="white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Smartness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A6E40C7-95FA-4864-87CD-D869A94FAE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30435" y="2717759"/>
            <a:ext cx="1559379" cy="504469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2750" tIns="44821" rIns="62750" bIns="44821" rtlCol="0" anchor="ctr">
            <a:noAutofit/>
          </a:bodyPr>
          <a:lstStyle/>
          <a:p>
            <a:pPr algn="ctr" defTabSz="1194323">
              <a:defRPr/>
            </a:pPr>
            <a:r>
              <a:rPr lang="en-US" sz="1078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Data Use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6B24B99-E5AE-40A0-9D9B-90E6C9A794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630435" y="3282783"/>
            <a:ext cx="1559379" cy="504469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2750" tIns="44821" rIns="62750" bIns="44821" rtlCol="0" anchor="ctr">
            <a:noAutofit/>
          </a:bodyPr>
          <a:lstStyle/>
          <a:p>
            <a:pPr algn="ctr" defTabSz="1194323">
              <a:lnSpc>
                <a:spcPct val="90000"/>
              </a:lnSpc>
              <a:defRPr/>
            </a:pPr>
            <a:r>
              <a:rPr lang="en-US" sz="1078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Technology Deployments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C59FFAB-03D2-4671-8F6F-E7365D8D7F7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88838" y="2009511"/>
            <a:ext cx="1590423" cy="655904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400" kern="0" dirty="0">
                <a:solidFill>
                  <a:prstClr val="white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Strategic Intent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7914FC6-683B-4DA9-8342-9CAE16C83DB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76138" y="2742296"/>
            <a:ext cx="1590423" cy="65590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Budgeting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595A764-4914-4642-957F-921AAE40EA5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67468" y="3459801"/>
            <a:ext cx="1590423" cy="65590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Business Case for Accessibility and Digital Inclusion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78B18FC-D041-4044-8A7C-8136B3E5B49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56069" y="4182338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Digital Inclusion Strategy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EC08A28-258E-4B9D-8E74-F4418A2A610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56069" y="4773732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Leadership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7117FF6-EB7E-468D-991A-D9DBD96E473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878606" y="2011140"/>
            <a:ext cx="1590423" cy="6559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solidFill>
              <a:srgbClr val="FFC000"/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400" kern="0" dirty="0">
                <a:solidFill>
                  <a:prstClr val="white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Culture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798BA0-90DC-4A81-83B7-BCAEAAB8E85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865906" y="2742296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Culture of Citizen Engagement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D71E96F-F2D3-4407-8360-011A45583E6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868622" y="3343937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Culture of Diversity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6AEE03D-BD01-44F1-8BE5-33F94FB7135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852905" y="3925082"/>
            <a:ext cx="1590423" cy="85784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Culture of Innovation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AAC4569-1922-4210-BEAE-F0DD1B5DD25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841505" y="4859800"/>
            <a:ext cx="1590423" cy="58448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Culture of Transparency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2E24680-307A-45A9-96CD-CF1C1EB47EC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547010" y="2009511"/>
            <a:ext cx="1590423" cy="65590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cap="flat" cmpd="sng" algn="ctr">
            <a:solidFill>
              <a:schemeClr val="accent4"/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400" kern="0" dirty="0">
                <a:solidFill>
                  <a:prstClr val="white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Governance &amp; Process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0AE768C-5F94-48F0-BF0D-BAD05E68B58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538340" y="2742296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Measurement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1AB2D74-167A-42A6-A5E9-1906C89371C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538340" y="3333690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lnSpc>
                <a:spcPct val="90000"/>
              </a:lnSpc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Partnership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4BF57D9-46E1-4065-B43D-E673AEE53AB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538340" y="3925083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Procurement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EF47049-DE06-4E5F-A272-F5B735F8127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538340" y="4516476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Structure and Organization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B0C8FE7-7C94-464B-9071-E735860BE30D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241114" y="2009511"/>
            <a:ext cx="1590423" cy="6559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solidFill>
              <a:srgbClr val="FFC000"/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400" kern="0" dirty="0">
                <a:solidFill>
                  <a:prstClr val="white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Technology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415CD3D-3303-4D50-B13F-CFD68889166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232445" y="2742296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Global Standards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5C3EEA1-E598-4044-8D96-2EAEE72F5386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232445" y="3333690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lnSpc>
                <a:spcPct val="90000"/>
              </a:lnSpc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Technology Adoption and Digital Divide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56AD6FB-FC90-4813-90A4-B91D5AB57D46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32445" y="3925083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Technology Assets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97C2978-95D1-4FA0-9F97-66D00A34BDD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232445" y="4516476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Technology for Inclusion Challenges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E4DD93F-9629-449B-B927-07E8067372BF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935218" y="2003109"/>
            <a:ext cx="1590423" cy="65590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cap="flat" cmpd="sng" algn="ctr">
            <a:solidFill>
              <a:schemeClr val="accent4"/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400" kern="0" dirty="0">
                <a:solidFill>
                  <a:prstClr val="white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Data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A1D4772-7FF7-4C30-BB67-0D1083F8C249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917882" y="2742296"/>
            <a:ext cx="1590423" cy="5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63999" tIns="45713" rIns="63999" bIns="45713" rtlCol="0" anchor="ctr">
            <a:noAutofit/>
          </a:bodyPr>
          <a:lstStyle/>
          <a:p>
            <a:pPr algn="ctr" defTabSz="1218090">
              <a:defRPr/>
            </a:pPr>
            <a:r>
              <a:rPr lang="en-US" sz="1100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Data for Inclusion Challenges</a:t>
            </a:r>
          </a:p>
        </p:txBody>
      </p:sp>
    </p:spTree>
    <p:extLst>
      <p:ext uri="{BB962C8B-B14F-4D97-AF65-F5344CB8AC3E}">
        <p14:creationId xmlns:p14="http://schemas.microsoft.com/office/powerpoint/2010/main" val="137339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82D017-998E-4C4F-A36A-A288A4D6B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793" y="21652"/>
            <a:ext cx="1708667" cy="1738468"/>
          </a:xfrm>
          <a:prstGeom prst="rect">
            <a:avLst/>
          </a:prstGeom>
        </p:spPr>
      </p:pic>
      <p:sp>
        <p:nvSpPr>
          <p:cNvPr id="13" name="SC4A Guide to Adopting a Procurement Policy">
            <a:extLst>
              <a:ext uri="{FF2B5EF4-FFF2-40B4-BE49-F238E27FC236}">
                <a16:creationId xmlns:a16="http://schemas.microsoft.com/office/drawing/2014/main" id="{C0613087-7E5C-41A3-8AB0-33C819D39B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6526" y="3651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9394B"/>
                </a:solidFill>
                <a:latin typeface="Avenir Black" charset="0"/>
                <a:ea typeface="Avenir Black" charset="0"/>
                <a:cs typeface="Avenir Black" charset="0"/>
              </a:defRPr>
            </a:lvl1pPr>
          </a:lstStyle>
          <a:p>
            <a:r>
              <a:rPr lang="en-US" sz="6000" dirty="0">
                <a:solidFill>
                  <a:prstClr val="white"/>
                </a:solidFill>
                <a:latin typeface="Avenir Heavy"/>
                <a:cs typeface="Avenir Heavy"/>
              </a:rPr>
              <a:t>The G3ict Assessment -</a:t>
            </a:r>
          </a:p>
          <a:p>
            <a:r>
              <a:rPr lang="en-US" sz="6000" dirty="0">
                <a:solidFill>
                  <a:prstClr val="white"/>
                </a:solidFill>
                <a:latin typeface="Avenir Heavy"/>
                <a:cs typeface="Avenir Heavy"/>
              </a:rPr>
              <a:t>Insights for University Leaders</a:t>
            </a:r>
            <a:endParaRPr lang="pl-PL" sz="6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14" name="bullet points">
            <a:extLst>
              <a:ext uri="{FF2B5EF4-FFF2-40B4-BE49-F238E27FC236}">
                <a16:creationId xmlns:a16="http://schemas.microsoft.com/office/drawing/2014/main" id="{64FC2902-5501-4391-977E-9C4D63B6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The engagement is tailored to the university and its objectives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The engagement is flexible and can allow for an assessment across the entire university , a department, or multiple departments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The engagement consists of 3 main steps</a:t>
            </a:r>
          </a:p>
        </p:txBody>
      </p:sp>
    </p:spTree>
    <p:extLst>
      <p:ext uri="{BB962C8B-B14F-4D97-AF65-F5344CB8AC3E}">
        <p14:creationId xmlns:p14="http://schemas.microsoft.com/office/powerpoint/2010/main" val="4277485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xN3xYkEKVzT0SgRt94w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wC template_16x9_2013_01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8541449F7BF644B0A2B4EAD73003BE" ma:contentTypeVersion="7" ma:contentTypeDescription="Create a new document." ma:contentTypeScope="" ma:versionID="14396e4adfbaee30ee7a45b47cc5ff3c">
  <xsd:schema xmlns:xsd="http://www.w3.org/2001/XMLSchema" xmlns:xs="http://www.w3.org/2001/XMLSchema" xmlns:p="http://schemas.microsoft.com/office/2006/metadata/properties" xmlns:ns3="3e98ccc5-d2ff-4010-84f8-eea2200faaad" xmlns:ns4="9c02957a-588f-471d-bea3-21c36a523836" targetNamespace="http://schemas.microsoft.com/office/2006/metadata/properties" ma:root="true" ma:fieldsID="1e364d116824fc2cf71101f2d740a69a" ns3:_="" ns4:_="">
    <xsd:import namespace="3e98ccc5-d2ff-4010-84f8-eea2200faaad"/>
    <xsd:import namespace="9c02957a-588f-471d-bea3-21c36a5238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8ccc5-d2ff-4010-84f8-eea2200faa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2957a-588f-471d-bea3-21c36a5238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32E9BC-F8EE-4257-B6B0-C6BA21AF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8ccc5-d2ff-4010-84f8-eea2200faaad"/>
    <ds:schemaRef ds:uri="9c02957a-588f-471d-bea3-21c36a5238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943F75-4D84-431D-B1F1-9E5D42EC4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93C56F-ED80-423E-A2D2-3DD7F4A88D5A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9c02957a-588f-471d-bea3-21c36a523836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e98ccc5-d2ff-4010-84f8-eea2200faaa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739</Words>
  <Application>Microsoft Office PowerPoint</Application>
  <PresentationFormat>Widescreen</PresentationFormat>
  <Paragraphs>105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Avenir Black</vt:lpstr>
      <vt:lpstr>Avenir Book</vt:lpstr>
      <vt:lpstr>Avenir Heavy</vt:lpstr>
      <vt:lpstr>Avenir Medium</vt:lpstr>
      <vt:lpstr>Calibri</vt:lpstr>
      <vt:lpstr>Courier New</vt:lpstr>
      <vt:lpstr>Segoe UI</vt:lpstr>
      <vt:lpstr>Segoe UI Light</vt:lpstr>
      <vt:lpstr>Segoe UI Semibold</vt:lpstr>
      <vt:lpstr>Wingdings</vt:lpstr>
      <vt:lpstr>1_Office Theme</vt:lpstr>
      <vt:lpstr>Custom Design</vt:lpstr>
      <vt:lpstr>TwC template_16x9_2013_01</vt:lpstr>
      <vt:lpstr>Digital Inclusion Maturity Model</vt:lpstr>
      <vt:lpstr>Smart Cities for All Toolkit</vt:lpstr>
      <vt:lpstr>What is a Maturity Model?</vt:lpstr>
      <vt:lpstr>Why Use Maturity Model?</vt:lpstr>
      <vt:lpstr>Benefits to University</vt:lpstr>
      <vt:lpstr>5 Pillars of Inclusive Smart University</vt:lpstr>
      <vt:lpstr>28 Enablers of Inclusive Smart University</vt:lpstr>
      <vt:lpstr>The G3ict Assessment Model</vt:lpstr>
      <vt:lpstr>The G3ict Assessment - Insights for University Leaders</vt:lpstr>
      <vt:lpstr>The G3ict Univ. Assessment Step 1: Remote Prep</vt:lpstr>
      <vt:lpstr>The G3ict Univ. Assessment Step 2: Remote Assessment</vt:lpstr>
      <vt:lpstr>The G3ict Univ. Assessment Step 3: Report &amp; Roadmap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2019-08-17T17:42:57Z</dcterms:created>
  <dcterms:modified xsi:type="dcterms:W3CDTF">2021-03-02T19:41:16Z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0x010100808541449F7BF644B0A2B4EAD73003BE</vt:lpwstr>
  </property>
</Properties>
</file>